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9AD6-F8ED-40E0-8921-F500E256A6EC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839F5-F740-4793-A858-C9CA7E92F29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DFE223-14D9-4D2B-8F1A-6E1DF11A9736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F322-C46E-4ED7-807D-4EF29BD5BA67}" type="datetimeFigureOut">
              <a:rPr lang="es-ES" smtClean="0"/>
              <a:t>06/05/2009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9E52E-79CD-4A00-BAA9-F327FD86E3B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6 CuadroTexto"/>
          <p:cNvSpPr txBox="1">
            <a:spLocks noChangeArrowheads="1"/>
          </p:cNvSpPr>
          <p:nvPr/>
        </p:nvSpPr>
        <p:spPr bwMode="auto">
          <a:xfrm>
            <a:off x="2500298" y="4714884"/>
            <a:ext cx="3571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tx2"/>
                </a:solidFill>
              </a:rPr>
              <a:t>Luis Alcalde Jiménez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Gustavo Reina Báez</a:t>
            </a:r>
            <a:endParaRPr lang="es-ES" sz="2800" dirty="0">
              <a:solidFill>
                <a:schemeClr val="tx2"/>
              </a:solidFill>
            </a:endParaRPr>
          </a:p>
          <a:p>
            <a:r>
              <a:rPr lang="es-ES" sz="2800" dirty="0" smtClean="0">
                <a:solidFill>
                  <a:schemeClr val="tx2"/>
                </a:solidFill>
              </a:rPr>
              <a:t>         2º </a:t>
            </a:r>
            <a:r>
              <a:rPr lang="es-ES" sz="2800" dirty="0">
                <a:solidFill>
                  <a:schemeClr val="tx2"/>
                </a:solidFill>
              </a:rPr>
              <a:t>A LADE</a:t>
            </a:r>
          </a:p>
        </p:txBody>
      </p:sp>
      <p:pic>
        <p:nvPicPr>
          <p:cNvPr id="307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072362" cy="305106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285852" y="214290"/>
            <a:ext cx="6545318" cy="923330"/>
          </a:xfrm>
          <a:prstGeom prst="rect">
            <a:avLst/>
          </a:prstGeom>
          <a:noFill/>
          <a:ln w="22225">
            <a:solidFill>
              <a:srgbClr val="FFC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Ebanistería Arenas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banisteria-arenas.com/data/fotos1/ptasalon200.jpg"/>
          <p:cNvPicPr>
            <a:picLocks noChangeAspect="1" noChangeArrowheads="1"/>
          </p:cNvPicPr>
          <p:nvPr/>
        </p:nvPicPr>
        <p:blipFill>
          <a:blip r:embed="rId3">
            <a:lum contrast="-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descriptivo de la Organización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001027" cy="135730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Desde 1953 </a:t>
            </a:r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</a:t>
            </a:r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Arenas</a:t>
            </a:r>
            <a: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está dedicada a la fabricación de muebles de la más exquisita artesanía. Diseñando todos sus modelos exclusivos y habiendo realizado miles de trabajos por encargo que le han dado un nombre y una experiencia de la que pocos disfrutan hoy.</a:t>
            </a:r>
            <a:br>
              <a:rPr lang="es-ES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3" name="Picture 7" descr="http://www.ebanisteria-arenas.com/data/fotos1/tallist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4107685" cy="2500330"/>
          </a:xfrm>
          <a:prstGeom prst="rect">
            <a:avLst/>
          </a:prstGeom>
          <a:noFill/>
        </p:spPr>
      </p:pic>
      <p:pic>
        <p:nvPicPr>
          <p:cNvPr id="9225" name="Picture 9" descr="http://www.ebanisteria-arenas.com/data/fotos1/tallista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071966" cy="2482907"/>
          </a:xfrm>
          <a:prstGeom prst="rect">
            <a:avLst/>
          </a:prstGeom>
          <a:noFill/>
        </p:spPr>
      </p:pic>
      <p:pic>
        <p:nvPicPr>
          <p:cNvPr id="8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ebanisteria-arenas.com/data/fotos2/comedor200.jpg"/>
          <p:cNvPicPr>
            <a:picLocks noChangeAspect="1" noChangeArrowheads="1"/>
          </p:cNvPicPr>
          <p:nvPr/>
        </p:nvPicPr>
        <p:blipFill>
          <a:blip r:embed="rId3">
            <a:lum contrast="-8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gradFill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effectLst>
            <a:outerShdw blurRad="1270000" dist="63500" dir="2880000"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1928804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dirty="0" smtClean="0"/>
              <a:t>	</a:t>
            </a:r>
            <a:endParaRPr lang="es-ES" sz="2100" dirty="0" smtClean="0">
              <a:solidFill>
                <a:schemeClr val="tx2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100" dirty="0" smtClean="0">
                <a:solidFill>
                  <a:schemeClr val="tx2"/>
                </a:solidFill>
              </a:rPr>
              <a:t>	</a:t>
            </a:r>
            <a:endParaRPr lang="es-ES" sz="2100" dirty="0">
              <a:solidFill>
                <a:schemeClr val="tx2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1500174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la actualidad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abarca además distintas líneas de negocio como la fabricación de mobiliario para el Comercio, la realización de grandes instalaciones decorativas y elementos de obra en fincas, o la fabricación de puertas y armarios a nivel industrial para viviendas de nueva construcción, así como mobiliario para hoteles</a:t>
            </a:r>
            <a: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http://www.ebanisteria-arenas.com/data/fotos1/taller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928934"/>
            <a:ext cx="4071966" cy="2515225"/>
          </a:xfrm>
          <a:prstGeom prst="rect">
            <a:avLst/>
          </a:prstGeom>
          <a:noFill/>
        </p:spPr>
      </p:pic>
      <p:pic>
        <p:nvPicPr>
          <p:cNvPr id="10247" name="Picture 7" descr="http://www.ebanisteria-arenas.com/data/fotos1/taller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857628"/>
            <a:ext cx="4188455" cy="2576519"/>
          </a:xfrm>
          <a:prstGeom prst="rect">
            <a:avLst/>
          </a:prstGeom>
          <a:noFill/>
        </p:spPr>
      </p:pic>
      <p:pic>
        <p:nvPicPr>
          <p:cNvPr id="7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85728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ebanisteria-arenas.com/data/fotos1/comedor808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-11014"/>
            <a:ext cx="9144000" cy="686901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857224" y="1571612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Todo ello con el gusto y la distinción que caracteriza a esta empresa. Día a día nos esforzamos en dar mejor servicio a nuestros clientes, así como en ser más competitivos, afianzando los mercados en los que estamos presentes y explorando otros nuevos </a:t>
            </a:r>
            <a:r>
              <a:rPr lang="es-ES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68610" name="Picture 2" descr="http://www.ebanisteria-arenas.com/data/fotos1/taller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214842" cy="2753788"/>
          </a:xfrm>
          <a:prstGeom prst="rect">
            <a:avLst/>
          </a:prstGeom>
          <a:noFill/>
        </p:spPr>
      </p:pic>
      <p:pic>
        <p:nvPicPr>
          <p:cNvPr id="68612" name="Picture 4" descr="http://www.ebanisteria-arenas.com/data/fotos1/taller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4071966" cy="2772402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ebanisteria-arenas.com/data/fotos1/tresillo115.jpg"/>
          <p:cNvPicPr>
            <a:picLocks noChangeAspect="1" noChangeArrowheads="1"/>
          </p:cNvPicPr>
          <p:nvPr/>
        </p:nvPicPr>
        <p:blipFill>
          <a:blip r:embed="rId2">
            <a:lum contrast="-71000"/>
          </a:blip>
          <a:srcRect/>
          <a:stretch>
            <a:fillRect/>
          </a:stretch>
        </p:blipFill>
        <p:spPr bwMode="auto">
          <a:xfrm>
            <a:off x="0" y="0"/>
            <a:ext cx="9144000" cy="685571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714348" y="1428736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EBANISTERIA :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Las mejores maderas nobles son la materia prima para la creación de piezas realizadas con mimo y con un profundo conocimiento del Arte. Nuestros diseños, absolutamente únicos, reflejan el gusto por lo clásico, y el dominio del oficio de ebanistas. Disfrutando de ellos cientos de clientes en toda España, Bélgica, Hungría, Japón, etc.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9634" name="Picture 2" descr="http://www.ebanisteria-arenas.com/data/fotos1/tallis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14686"/>
            <a:ext cx="3871330" cy="2571768"/>
          </a:xfrm>
          <a:prstGeom prst="rect">
            <a:avLst/>
          </a:prstGeom>
          <a:noFill/>
        </p:spPr>
      </p:pic>
      <p:pic>
        <p:nvPicPr>
          <p:cNvPr id="69636" name="Picture 4" descr="http://www.ebanisteria-arenas.com/data/fotos1/tall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929066"/>
            <a:ext cx="4120292" cy="2643206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1285884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ebanisteria-arenas.com/data/fotos1/mesa92.jpg"/>
          <p:cNvPicPr>
            <a:picLocks noChangeAspect="1" noChangeArrowheads="1"/>
          </p:cNvPicPr>
          <p:nvPr/>
        </p:nvPicPr>
        <p:blipFill>
          <a:blip r:embed="rId2">
            <a:lum contrast="-74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28596" y="1142984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 Clásico :</a:t>
            </a:r>
            <a: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más reciente de las líneas de negocio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Ebanistería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Arenas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el mobiliario creado en serie para El Comercio del mueble, viene a dar respuesta a la demanda de mobiliario de estilo con "sello propio".</a:t>
            </a:r>
            <a:b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Hemos preparado una amplia colección de conjuntos de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comedores, dormitorios y boiseries modulares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que son todo un ejemplo de cómo debe ser un mueble de serie: con mucha personalidad, competitivo y con un servicio inmejorable, aspecto éste en el que hemos hecho un especial esfuerzo técnico y humano.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b="1" dirty="0"/>
          </a:p>
        </p:txBody>
      </p:sp>
      <p:pic>
        <p:nvPicPr>
          <p:cNvPr id="70658" name="Picture 2" descr="http://www.ebanisteria-arenas.com/data/fotos1/talle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4714908" cy="2000264"/>
          </a:xfrm>
          <a:prstGeom prst="rect">
            <a:avLst/>
          </a:prstGeom>
          <a:noFill/>
        </p:spPr>
      </p:pic>
      <p:pic>
        <p:nvPicPr>
          <p:cNvPr id="5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285884" cy="619683"/>
          </a:xfrm>
          <a:prstGeom prst="rect">
            <a:avLst/>
          </a:prstGeom>
          <a:noFill/>
        </p:spPr>
      </p:pic>
      <p:pic>
        <p:nvPicPr>
          <p:cNvPr id="10244" name="Picture 4" descr="http://www.ebanisteria-arenas.com/data/fotos1/mesacentro3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714752"/>
            <a:ext cx="27717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85852" y="642918"/>
            <a:ext cx="7143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Descripción de puestos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57158" y="2071670"/>
            <a:ext cx="8229600" cy="478633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 del puesto: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Empleado de Oficina (P.O.)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Jefe de Oficina (R.O.)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la recepción de pedidos y cualquier otra información, así como la comunicación de pedidos a almacén.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telefónica.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 de pedidos por fax.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Atención directa a clientes, albarán, facturación, gestión del porte y cobro.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Recepción, solución, delegación y respuesta de  incidencias.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periódica de pedidos pendientes.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Revisión del proceso productivo.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900" dirty="0"/>
          </a:p>
        </p:txBody>
      </p:sp>
      <p:pic>
        <p:nvPicPr>
          <p:cNvPr id="6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000132" cy="61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285884" cy="619683"/>
          </a:xfrm>
          <a:prstGeom prst="rect">
            <a:avLst/>
          </a:prstGeom>
          <a:noFill/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500703"/>
          </a:xfrm>
        </p:spPr>
        <p:txBody>
          <a:bodyPr rtlCol="0">
            <a:normAutofit/>
          </a:bodyPr>
          <a:lstStyle/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Título</a:t>
            </a: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del puesto</a:t>
            </a:r>
            <a:r>
              <a:rPr lang="es-ES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Responsable Comercial (R.C.)</a:t>
            </a:r>
          </a:p>
          <a:p>
            <a:pPr marL="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Gerente.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Sin autoridad  jerárquica 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 todo lo relacionado con la venta a sus clientes.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Informar y enviar el nuevo material a las exposiciones.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clientes: realización de contactos, visitas periódicas, realización de ofertas, presentación de muestras.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 proveedores: comparativas de precios y búsqueda de nuevos productos.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reclamaciones: visitas, contacto con fábrica.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del trato con clientes y proveedores y de que los catálogos y las ofertas lleguen a los clientes, además de que el nuevo material llegue a las exposiciones.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Gerente, que es su superior directo y con el Departamento de Fábrica; y relaciones externas con clientes y proveedores.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ebanisteria-arenas.com/data/iconos/logog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1285884" cy="61968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857224" y="1285860"/>
            <a:ext cx="714376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buFont typeface="Arial" pitchFamily="34" charset="0"/>
              <a:buChar char="•"/>
              <a:defRPr/>
            </a:pPr>
            <a:r>
              <a:rPr lang="es-ES" sz="1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 del puesto: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Personal de Tienda (P.T.)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 personal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ante el Responsable de Tienda.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autoridad  jerárquica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sobre ningún puesto.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Función específica</a:t>
            </a:r>
            <a:r>
              <a:rPr lang="es-ES" sz="1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se encarga del correcto funcionamiento de la ventas</a:t>
            </a:r>
            <a:r>
              <a:rPr lang="es-E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lvl="2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Actividades: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Realización de presupuestos.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Cobro de facturas a los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clientes.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Mostrar stand, a la vez que informar al cliente de las ofertas.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Coordinar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los pedidos con el almacén y con el Departamento de Fábrica.</a:t>
            </a:r>
          </a:p>
          <a:p>
            <a:pPr marL="857250" lvl="3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Gestión de los portes ( preparación albarán, contacto con transportistas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…).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Responsabilidades materiales:</a:t>
            </a:r>
            <a:r>
              <a:rPr lang="es-ES_tradnl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Es responsable de dar una buena imagen de la empresa en su relación con los clientes, de la correcta preparación de las facturas.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Relaciones internas y externas: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relaciones internas con el Responsable de Tienda, que es su superior directo, con el Departamento de Fábrica, de Almacén y con el de Contabilidad ( cuadre de caja y presupuestos) y relaciones externas con </a:t>
            </a:r>
            <a:r>
              <a:rPr lang="es-ES_tradnl" sz="1600" dirty="0" smtClean="0">
                <a:latin typeface="Times New Roman" pitchFamily="18" charset="0"/>
                <a:cs typeface="Times New Roman" pitchFamily="18" charset="0"/>
              </a:rPr>
              <a:t>clientes.</a:t>
            </a:r>
            <a:endParaRPr lang="es-E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589</Words>
  <Application>Microsoft Office PowerPoint</Application>
  <PresentationFormat>Presentación en pantalla (4:3)</PresentationFormat>
  <Paragraphs>51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Análisis descriptivo de la Organización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Alcalde Jimenez</dc:creator>
  <cp:lastModifiedBy>Luis Alcalde Jimenez</cp:lastModifiedBy>
  <cp:revision>1</cp:revision>
  <dcterms:created xsi:type="dcterms:W3CDTF">2009-05-06T10:57:04Z</dcterms:created>
  <dcterms:modified xsi:type="dcterms:W3CDTF">2009-05-06T11:00:05Z</dcterms:modified>
</cp:coreProperties>
</file>